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0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20" r:id="rId19"/>
    <p:sldId id="309" r:id="rId20"/>
    <p:sldId id="31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456"/>
  </p:normalViewPr>
  <p:slideViewPr>
    <p:cSldViewPr>
      <p:cViewPr varScale="1">
        <p:scale>
          <a:sx n="82" d="100"/>
          <a:sy n="82" d="100"/>
        </p:scale>
        <p:origin x="19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21A0871-B391-A54E-966D-4046B94922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5555CCE-AB87-6F46-B3E6-E79711D4A7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C983928-ED3B-E345-AB00-82378DE4212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7DAE8564-69EA-4B41-A8A2-E0D87E5828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3AA24C60-006B-354D-93C1-A2CD9B7078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0D429C5-2D4C-9849-AA28-7E6D68EB0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B04499F-62FF-C84F-9423-EDFD150B07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436BB78-A325-7D41-81CE-6ECBD54864C9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F5BBFDF-6C78-B642-95AD-D6689622C492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FF4B54F6-0F23-6E4C-887D-0B4EAE92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DD975D65-7F79-604A-8408-3F573998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EE38B99A-7E06-9F4B-B68B-25E8A7D15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A8213-32D9-464E-AD65-5162242A0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42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51B7F4CE-2E7F-0B42-96BE-FDD0C8B3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05D51BCA-6E8A-4B43-A68B-98AA3671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5B9F2D1D-AE34-2E4B-AAA1-DBE5C69B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2C099-FFF4-314D-A037-2B1F34E8BD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3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37B6E899-5D88-2A40-8471-D0BC2CBE8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1BEE6732-9149-9E44-A7BE-513BB6C5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08C880F1-3947-C740-BA6C-F6CCF6073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ED769-36B0-6140-8812-AD68FF24F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59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C3DDE742-595E-AC43-955F-15824682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2F84B3CF-6931-6044-BA98-428DDD30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9805A30B-5A33-9741-8B14-0BA30C69B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25319-291F-8346-BC6F-527C3BFC19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03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FC91DD-76D1-A147-9C1E-FC43DC530475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176110-01F5-5A4C-8475-DE5B2C9642F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9558E8F-653A-EF47-B46C-F2359F260590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9C361-1E8F-464D-AA89-6F87CE99F71E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7B74E0F-7A81-C942-9EF3-70BB55EE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AE07AB3-C5E5-1C48-90B4-8C76E379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517508A-E630-8445-8B66-171C790A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48DA9-C078-1E44-B6D8-4F57B484C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38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A57BB711-104D-CD41-980C-2F6BC1539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DB2B8C6F-4DE4-7540-9E64-D0AB0412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0E5281BA-D51C-B748-9E43-4B1791E6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F2D4F-7E15-6048-96DF-80A60C7C65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17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CB696-9E5A-FB4D-B292-3D103078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3D5CE4-ACC6-6545-8799-6E8717F87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B3F-6931-144A-83DC-7C3A60C22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ED1FA-BF7F-7149-B39B-0363BEA57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47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966A734E-C043-684B-AAE7-212B03423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819848A3-3307-AD42-8A03-201A6980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35EACC19-9F07-4C4C-94AD-6B2275BF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0D473-C57F-9A44-B2CA-854B758FC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88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721915-959E-154E-AF89-6E0AF3AD1E79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C798A2-8E24-8745-96FE-00E26016814F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175F473-99F0-104F-9611-47BF5918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F760FC6-DE13-DE44-A7ED-1708D7DC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A996DB2-8D27-B14F-8C23-E4A1EBFE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2494-50D7-0D42-8029-EDD8A0448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4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01E3F-20AA-274A-85C5-0EA05DC26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90F97-12DC-FB47-8C75-F0BE39726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5DE8B-9470-6A42-84DA-DB2BCD32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0CE1A-B93A-1349-B195-7A8D4776D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53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D99A61-1CCE-E543-8E8E-4831EACEA22C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None/>
              <a:defRPr/>
            </a:pPr>
            <a:endParaRPr lang="en-US" sz="3200">
              <a:latin typeface="Gill Sans MT" charset="0"/>
            </a:endParaRPr>
          </a:p>
        </p:txBody>
      </p:sp>
      <p:sp>
        <p:nvSpPr>
          <p:cNvPr id="6" name="Process 5">
            <a:extLst>
              <a:ext uri="{FF2B5EF4-FFF2-40B4-BE49-F238E27FC236}">
                <a16:creationId xmlns:a16="http://schemas.microsoft.com/office/drawing/2014/main" id="{9021D2EF-9C99-E248-8358-30E80D156162}"/>
              </a:ext>
            </a:extLst>
          </p:cNvPr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3A607E18-E32D-C44C-B1B5-F3A43B6287E2}"/>
              </a:ext>
            </a:extLst>
          </p:cNvPr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E5EBDA0-E90E-544C-8FD1-C64CCB167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DC822CE-122A-404C-BE91-8CAEA466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47F31AA2-183F-BF48-AC24-E26F0D03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1A8F1-3CA9-E844-B489-AB0B50FD1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6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5E5FCCBF-C43F-C145-A34E-752FC203F102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BBBF0FA-B3F2-9540-BFF1-ADEBBB1B3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blurRad="25400" dist="25400" dir="5400000" algn="tl" rotWithShape="0">
              <a:srgbClr val="AFA58D">
                <a:alpha val="8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85A573CA-2635-8041-B064-1DAC01190A39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FFFFFF"/>
              </a:solidFill>
              <a:latin typeface="Gill Sans MT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EF0954-1377-4D41-B14E-D4514A97771D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D0E7C44A-CB22-F944-811F-7B06181F6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D4BDA3E0-4177-5B46-9D27-0F382476E4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7FFA5444-0776-4B4B-9254-B55279150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5C5D099-0377-C94C-B1EE-366C79C77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AAA22A32-FC6D-3542-ABDE-28BDABAA0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CBBEF3E9-888E-8A41-8A90-83B16E2B0A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25C12E-6912-1447-9EB5-D121FA4EC2F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2" r:id="rId2"/>
    <p:sldLayoutId id="2147483738" r:id="rId3"/>
    <p:sldLayoutId id="2147483733" r:id="rId4"/>
    <p:sldLayoutId id="2147483739" r:id="rId5"/>
    <p:sldLayoutId id="2147483734" r:id="rId6"/>
    <p:sldLayoutId id="2147483740" r:id="rId7"/>
    <p:sldLayoutId id="2147483741" r:id="rId8"/>
    <p:sldLayoutId id="2147483742" r:id="rId9"/>
    <p:sldLayoutId id="2147483735" r:id="rId10"/>
    <p:sldLayoutId id="214748373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9pPr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248B04-038C-9440-B7D5-818EFEAB9D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Editing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74C1B786-0002-2E41-B247-009BFF4F70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 eaLnBrk="1" hangingPunct="1"/>
            <a:endParaRPr lang="en-US" altLang="en-US">
              <a:solidFill>
                <a:srgbClr val="320E04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31DAFDC-A871-B240-A307-6B26CD83F6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AE5C2A8F-68B2-C747-BEC6-C0823FFEB9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Example with </a:t>
            </a:r>
            <a:r>
              <a:rPr lang="en-US" altLang="en-US" i="1" dirty="0">
                <a:ea typeface="ＭＳ Ｐゴシック" panose="020B0600070205080204" pitchFamily="34" charset="-128"/>
              </a:rPr>
              <a:t>and</a:t>
            </a:r>
            <a:r>
              <a:rPr lang="en-US" altLang="en-US" dirty="0"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Jill’s programming skill and her facility with graphic design has led to a career in User Experience development.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(should be “have”)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A1640E1-6BB0-8143-8E07-F70674B27AD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45CADA48-0EB7-BB42-9BA0-AD7540B882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Examples with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or</a:t>
            </a:r>
            <a:r>
              <a:rPr lang="en-US" altLang="en-US" sz="2800" dirty="0"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	"If a relative or a neighbor are abusing a pet, call your local animal shelter for guidance.”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(“is”)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	"Neither the lab assistant nor the students was able to download the program.”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(“were”)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C578B518-9206-0946-9EF5-97E5E6017EF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DD01E581-5EA9-2145-AFDC-3DFFC28C59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458200" cy="46482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Note: Singular terms can appear plural: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Titles: </a:t>
            </a:r>
            <a:r>
              <a:rPr lang="en-US" altLang="en-US" i="1" dirty="0">
                <a:ea typeface="ＭＳ Ｐゴシック" panose="020B0600070205080204" pitchFamily="34" charset="-128"/>
              </a:rPr>
              <a:t>Three Sisters, Lost Cities, Dogs of War</a:t>
            </a:r>
            <a:r>
              <a:rPr lang="en-US" altLang="en-US" dirty="0">
                <a:ea typeface="ＭＳ Ｐゴシック" panose="020B0600070205080204" pitchFamily="34" charset="-128"/>
              </a:rPr>
              <a:t>: </a:t>
            </a:r>
            <a:r>
              <a:rPr lang="en-US" altLang="en-US" i="1" dirty="0">
                <a:ea typeface="ＭＳ Ｐゴシック" panose="020B0600070205080204" pitchFamily="34" charset="-128"/>
              </a:rPr>
              <a:t> s</a:t>
            </a:r>
            <a:r>
              <a:rPr lang="en-US" altLang="en-US" dirty="0">
                <a:ea typeface="ＭＳ Ｐゴシック" panose="020B0600070205080204" pitchFamily="34" charset="-128"/>
              </a:rPr>
              <a:t>ingular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Company Names: United Parcel Services, Gallo Brothers: singular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9CF734F-60FB-FD4F-A8F3-69051E33CB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Run-on sentences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1F6F1EBF-001B-5C47-9AFC-76600BE950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Circle and mark: </a:t>
            </a:r>
            <a:r>
              <a:rPr lang="en-US" altLang="en-US" b="1">
                <a:ea typeface="ＭＳ Ｐゴシック" panose="020B0600070205080204" pitchFamily="34" charset="-128"/>
              </a:rPr>
              <a:t>run-on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Wrong: "Gestures are a means of communication for everyone they are essential for the hearing-impaired."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83CFB9D-B0B5-1044-98AD-61FBA72EDB6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FE31F630-F13E-7E40-8BB8-0E84A483A3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Right: Add a comma and a conjunction.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</a:t>
            </a:r>
            <a:r>
              <a:rPr lang="ja-JP" altLang="en-US" sz="2800">
                <a:ea typeface="ＭＳ Ｐゴシック" panose="020B0600070205080204" pitchFamily="34" charset="-128"/>
              </a:rPr>
              <a:t>“</a:t>
            </a:r>
            <a:r>
              <a:rPr lang="en-US" altLang="ja-JP" sz="2800">
                <a:ea typeface="ＭＳ Ｐゴシック" panose="020B0600070205080204" pitchFamily="34" charset="-128"/>
              </a:rPr>
              <a:t>Gestures are a means of communication for everyone, but they are essential for the hearing-impaired.</a:t>
            </a:r>
            <a:r>
              <a:rPr lang="ja-JP" altLang="en-US" sz="2800">
                <a:ea typeface="ＭＳ Ｐゴシック" panose="020B0600070205080204" pitchFamily="34" charset="-128"/>
              </a:rPr>
              <a:t>”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Right: Add a semicolon.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</a:t>
            </a:r>
            <a:r>
              <a:rPr lang="ja-JP" altLang="en-US" sz="2800">
                <a:ea typeface="ＭＳ Ｐゴシック" panose="020B0600070205080204" pitchFamily="34" charset="-128"/>
              </a:rPr>
              <a:t>“</a:t>
            </a:r>
            <a:r>
              <a:rPr lang="en-US" altLang="ja-JP" sz="2800">
                <a:ea typeface="ＭＳ Ｐゴシック" panose="020B0600070205080204" pitchFamily="34" charset="-128"/>
              </a:rPr>
              <a:t>Gestures are a means of communication for everyone; they are essential for the hearing-impaired.</a:t>
            </a:r>
            <a:r>
              <a:rPr lang="ja-JP" altLang="en-US" sz="2800">
                <a:ea typeface="ＭＳ Ｐゴシック" panose="020B0600070205080204" pitchFamily="34" charset="-128"/>
              </a:rPr>
              <a:t>”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A79CC43-998B-6A4A-AA08-23749032142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B71F28D3-4CCB-094B-847C-D50A1C5257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Right: Restructure the sentence.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</a:t>
            </a:r>
            <a:r>
              <a:rPr lang="ja-JP" altLang="en-US" sz="2800">
                <a:ea typeface="ＭＳ Ｐゴシック" panose="020B0600070205080204" pitchFamily="34" charset="-128"/>
              </a:rPr>
              <a:t>“</a:t>
            </a:r>
            <a:r>
              <a:rPr lang="en-US" altLang="ja-JP" sz="2800">
                <a:ea typeface="ＭＳ Ｐゴシック" panose="020B0600070205080204" pitchFamily="34" charset="-128"/>
              </a:rPr>
              <a:t>Although gestures are a means of communication for everyone, they are essential for the hearing-impaired.</a:t>
            </a:r>
            <a:r>
              <a:rPr lang="ja-JP" altLang="en-US" sz="2800">
                <a:ea typeface="ＭＳ Ｐゴシック" panose="020B0600070205080204" pitchFamily="34" charset="-128"/>
              </a:rPr>
              <a:t>”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Right: Make the clauses two separate sentences.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</a:t>
            </a:r>
            <a:r>
              <a:rPr lang="ja-JP" altLang="en-US" sz="2800">
                <a:ea typeface="ＭＳ Ｐゴシック" panose="020B0600070205080204" pitchFamily="34" charset="-128"/>
              </a:rPr>
              <a:t>“</a:t>
            </a:r>
            <a:r>
              <a:rPr lang="en-US" altLang="ja-JP" sz="2800">
                <a:ea typeface="ＭＳ Ｐゴシック" panose="020B0600070205080204" pitchFamily="34" charset="-128"/>
              </a:rPr>
              <a:t>Gestures are a means of communication for everyone.  They are essential for the hearing-impaired.</a:t>
            </a:r>
            <a:r>
              <a:rPr lang="ja-JP" altLang="en-US" sz="2800">
                <a:ea typeface="ＭＳ Ｐゴシック" panose="020B0600070205080204" pitchFamily="34" charset="-128"/>
              </a:rPr>
              <a:t>”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4D4A61B-CDD0-6049-B1E1-870EF1FF8A7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Capital/lower case letters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D8133B04-E386-9044-99B3-617927DAFC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Where a letter should be capitalized, circle and mark: </a:t>
            </a:r>
            <a:r>
              <a:rPr lang="en-US" altLang="en-US" b="1">
                <a:ea typeface="ＭＳ Ｐゴシック" panose="020B0600070205080204" pitchFamily="34" charset="-128"/>
              </a:rPr>
              <a:t>cp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Where a letter should be lower case, circle and mark: lc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Alternately, cross out the letter and write in the correct case.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FBA5858-2827-3446-8346-B2788513F17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Sentence fragments</a:t>
            </a:r>
            <a:r>
              <a:rPr lang="en-US">
                <a:effectLst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59D3C5A7-E364-E34D-A896-87D06FE825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Circle and mark: </a:t>
            </a:r>
            <a:r>
              <a:rPr lang="en-US" altLang="en-US" b="1" dirty="0">
                <a:ea typeface="ＭＳ Ｐゴシック" panose="020B0600070205080204" pitchFamily="34" charset="-128"/>
              </a:rPr>
              <a:t>frag</a:t>
            </a:r>
            <a:r>
              <a:rPr lang="en-US" altLang="en-US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Example:</a:t>
            </a:r>
          </a:p>
          <a:p>
            <a:pPr eaLnBrk="1" hangingPunct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Patricia arrived on the island of Malta.  Where she was to spend the summer restoring frescoes.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5219B-7658-AF47-AE18-3DA03CC0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Style-specific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BAADB-780C-EC40-942F-0812C752D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400" dirty="0">
                <a:ea typeface="ＭＳ Ｐゴシック" panose="020B0600070205080204" pitchFamily="34" charset="-128"/>
              </a:rPr>
              <a:t>Note: not all formats require complete sentences.</a:t>
            </a:r>
          </a:p>
          <a:p>
            <a:pPr eaLnBrk="1" hangingPunct="1"/>
            <a:endParaRPr lang="en-US" altLang="ja-JP" sz="24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400" dirty="0">
                <a:ea typeface="ＭＳ Ｐゴシック" panose="020B0600070205080204" pitchFamily="34" charset="-128"/>
              </a:rPr>
              <a:t>A list of duties on a resume, for instance, should be</a:t>
            </a:r>
          </a:p>
          <a:p>
            <a:pPr lvl="1" eaLnBrk="1" hangingPunct="1"/>
            <a:r>
              <a:rPr lang="en-US" altLang="ja-JP" sz="2000" dirty="0">
                <a:ea typeface="ＭＳ Ｐゴシック" panose="020B0600070205080204" pitchFamily="34" charset="-128"/>
              </a:rPr>
              <a:t>Developed lab protocols to streamline data collection and analysis</a:t>
            </a:r>
          </a:p>
          <a:p>
            <a:pPr lvl="1" eaLnBrk="1" hangingPunct="1"/>
            <a:r>
              <a:rPr lang="en-US" altLang="ja-JP" sz="2000" dirty="0">
                <a:ea typeface="ＭＳ Ｐゴシック" panose="020B0600070205080204" pitchFamily="34" charset="-128"/>
              </a:rPr>
              <a:t>Not</a:t>
            </a:r>
          </a:p>
          <a:p>
            <a:pPr lvl="1" eaLnBrk="1" hangingPunct="1"/>
            <a:r>
              <a:rPr lang="en-US" altLang="ja-JP" sz="2000" dirty="0">
                <a:ea typeface="ＭＳ Ｐゴシック" panose="020B0600070205080204" pitchFamily="34" charset="-128"/>
              </a:rPr>
              <a:t>“I developed our organization’s lab protocols to streamline the collection and analysis of data.”</a:t>
            </a:r>
          </a:p>
          <a:p>
            <a:pPr lvl="1" eaLnBrk="1" hangingPunct="1"/>
            <a:endParaRPr lang="en-US" altLang="ja-JP" sz="20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400" dirty="0">
                <a:ea typeface="ＭＳ Ｐゴシック" panose="020B0600070205080204" pitchFamily="34" charset="-128"/>
              </a:rPr>
              <a:t>Not sure if a particular document type requires full sentences?</a:t>
            </a:r>
          </a:p>
          <a:p>
            <a:pPr lvl="1" eaLnBrk="1" hangingPunct="1"/>
            <a:r>
              <a:rPr lang="en-US" altLang="ja-JP" sz="2000" dirty="0">
                <a:ea typeface="ＭＳ Ｐゴシック" panose="020B0600070205080204" pitchFamily="34" charset="-128"/>
              </a:rPr>
              <a:t>Look for examples and templates for guidance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96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B93CF66B-0349-5744-BDCC-A380C8FBEC8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Italics / Underlining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7FE3CA10-52A7-7548-9849-A2A72D84AD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Circle and mark: ital.</a:t>
            </a:r>
          </a:p>
          <a:p>
            <a:pPr eaLnBrk="1" hangingPunct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Italicize typed material. Underline handwritten material.</a:t>
            </a:r>
          </a:p>
          <a:p>
            <a:pPr eaLnBrk="1" hangingPunct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Italicize titles of books, films, magazines, artwork, and so on. 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Time</a:t>
            </a:r>
            <a:r>
              <a:rPr lang="en-US" altLang="en-US" sz="2000" dirty="0">
                <a:ea typeface="ＭＳ Ｐゴシック" panose="020B0600070205080204" pitchFamily="34" charset="-128"/>
              </a:rPr>
              <a:t> magazine. Neal Stephenson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 dirty="0">
                <a:ea typeface="ＭＳ Ｐゴシック" panose="020B0600070205080204" pitchFamily="34" charset="-128"/>
              </a:rPr>
              <a:t>s </a:t>
            </a:r>
            <a:r>
              <a:rPr lang="en-US" altLang="ja-JP" sz="2000" i="1" dirty="0">
                <a:ea typeface="ＭＳ Ｐゴシック" panose="020B0600070205080204" pitchFamily="34" charset="-128"/>
              </a:rPr>
              <a:t>Snow Crash</a:t>
            </a:r>
            <a:r>
              <a:rPr lang="en-US" altLang="ja-JP" sz="2000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endParaRPr lang="en-US" altLang="ja-JP" sz="20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Do we italicize the names of ships, trains, aircraft, and spacecraft?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We used to, always. Now some people do, some don’t.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For instance, the NASA style guide says not to, so many publications followed suit for The Challenger, Opportunity,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781B50AB-126F-5046-8EE8-284713260FD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sz="4000">
                <a:solidFill>
                  <a:schemeClr val="tx1"/>
                </a:solidFill>
                <a:effectLst/>
                <a:ea typeface="ＭＳ Ｐゴシック" panose="020B0600070205080204" pitchFamily="34" charset="-128"/>
              </a:rPr>
              <a:t>	Global Revisions to Watch For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883C8323-B2C9-C942-A196-F21AEA9DEE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Focus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Organization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Content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Style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Citation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6B203D25-9C78-D94C-8F41-25087109EE8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8D3B8AD8-7E35-F547-AB0B-8AF43B9B5D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Non-English words (in English documents):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per diem, habeas corpus, laissez-faire.</a:t>
            </a: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Words as words:</a:t>
            </a:r>
          </a:p>
          <a:p>
            <a:pPr lvl="1" eaLnBrk="1" hangingPunct="1"/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His </a:t>
            </a:r>
            <a:r>
              <a:rPr lang="en-US" altLang="ja-JP" sz="2400" i="1" dirty="0">
                <a:ea typeface="ＭＳ Ｐゴシック" panose="020B0600070205080204" pitchFamily="34" charset="-128"/>
              </a:rPr>
              <a:t>maybe</a:t>
            </a:r>
            <a:r>
              <a:rPr lang="en-US" altLang="ja-JP" sz="2400" dirty="0">
                <a:ea typeface="ＭＳ Ｐゴシック" panose="020B0600070205080204" pitchFamily="34" charset="-128"/>
              </a:rPr>
              <a:t> clearly meant no.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She had difficulty pronouncing the letter </a:t>
            </a:r>
            <a:r>
              <a:rPr lang="en-US" altLang="ja-JP" sz="2400" i="1" dirty="0">
                <a:ea typeface="ＭＳ Ｐゴシック" panose="020B0600070205080204" pitchFamily="34" charset="-128"/>
              </a:rPr>
              <a:t>s</a:t>
            </a:r>
            <a:r>
              <a:rPr lang="en-US" altLang="ja-JP" sz="2400" dirty="0">
                <a:ea typeface="ＭＳ Ｐゴシック" panose="020B0600070205080204" pitchFamily="34" charset="-128"/>
              </a:rPr>
              <a:t>.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Common, but not recommended:  italicizing for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emphasis</a:t>
            </a:r>
            <a:r>
              <a:rPr lang="en-US" altLang="en-US" sz="2800" dirty="0">
                <a:ea typeface="ＭＳ Ｐゴシック" panose="020B0600070205080204" pitchFamily="34" charset="-128"/>
              </a:rPr>
              <a:t>.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“This ice cream cone cost ten dollars.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Ten dollars.</a:t>
            </a:r>
            <a:r>
              <a:rPr lang="en-US" altLang="en-US" sz="2400" dirty="0">
                <a:ea typeface="ＭＳ Ｐゴシック" panose="020B0600070205080204" pitchFamily="34" charset="-128"/>
              </a:rPr>
              <a:t>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045135A0-016C-E842-8ED6-1E75771BC1B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Numbers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CECF7C6A-AA56-0145-A118-86DBFA86AE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Circle and mark: </a:t>
            </a:r>
            <a:r>
              <a:rPr lang="en-US" altLang="en-US" sz="2800" b="1" dirty="0" err="1">
                <a:ea typeface="ＭＳ Ｐゴシック" panose="020B0600070205080204" pitchFamily="34" charset="-128"/>
              </a:rPr>
              <a:t>num</a:t>
            </a:r>
            <a:endParaRPr lang="en-US" altLang="en-US" sz="2800" b="1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Spell out numbers of one or two words. </a:t>
            </a: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Use figures for numbers of more than two words </a:t>
            </a: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Exactly wrong: </a:t>
            </a:r>
            <a:r>
              <a:rPr lang="ja-JP" altLang="en-US" sz="2800">
                <a:ea typeface="ＭＳ Ｐゴシック" panose="020B0600070205080204" pitchFamily="34" charset="-128"/>
              </a:rPr>
              <a:t>“</a:t>
            </a:r>
            <a:r>
              <a:rPr lang="en-US" altLang="ja-JP" sz="2800" dirty="0">
                <a:ea typeface="ＭＳ Ｐゴシック" panose="020B0600070205080204" pitchFamily="34" charset="-128"/>
              </a:rPr>
              <a:t>In a nineteen-eighty-six bank robbery, 5 men led the police on a one hundred and fifteen mile car chase.</a:t>
            </a:r>
            <a:r>
              <a:rPr lang="ja-JP" altLang="en-US" sz="2800">
                <a:ea typeface="ＭＳ Ｐゴシック" panose="020B0600070205080204" pitchFamily="34" charset="-128"/>
              </a:rPr>
              <a:t>”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8C0008DF-05F8-6E41-8DDF-483D372BC22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AD8447A4-3462-9449-A467-7AE3F0A035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Exceptions?  Plenty.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Dates: 			August 6, 1991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Addresses: 		131 High Street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Percentages: 		55 percent (or 55%)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Fractions, decimals: 	⅛, .05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Statistics:	Average age of 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Surveys: 			4 out of 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Exact amounts of money: $23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Divisions of books: 	Volume 3, Chapter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Identification numbers: 	Room 15, Sample 2, Seat 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Time of day: 		4:00 P.M.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F76ABD6-CCB1-4643-B131-162870DDB61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Passive Voice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4AA69B70-C4E8-5C41-93AB-692690D431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Circle and mark: </a:t>
            </a:r>
            <a:r>
              <a:rPr lang="en-US" altLang="en-US" b="1">
                <a:ea typeface="ＭＳ Ｐゴシック" panose="020B0600070205080204" pitchFamily="34" charset="-128"/>
              </a:rPr>
              <a:t>pass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BF31F97-56F5-D747-A8D2-DC61D239D50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Spelling Errors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5D34234A-C62D-874E-85A4-D82CD6B937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Circle and mark: </a:t>
            </a:r>
            <a:r>
              <a:rPr lang="en-US" altLang="en-US" b="1">
                <a:ea typeface="ＭＳ Ｐゴシック" panose="020B0600070205080204" pitchFamily="34" charset="-128"/>
              </a:rPr>
              <a:t>sp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Beware the incorrect homonym:</a:t>
            </a:r>
          </a:p>
          <a:p>
            <a:pPr lvl="2" eaLnBrk="1" hangingPunct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ve never been their.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2" eaLnBrk="1" hangingPunct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 want too go too to different lakes, but their two far apart.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400B0877-0480-F942-9FBC-8491E2FDF7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effectLst/>
                <a:ea typeface="ＭＳ Ｐゴシック" panose="020B0600070205080204" pitchFamily="34" charset="-128"/>
              </a:rPr>
              <a:t>Inappropriate word choice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4692A2F9-1A24-3940-B33A-5B85A599C7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Circle and mark: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appr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Examples: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chairman vs. chairperson (or chair)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freshman vs. </a:t>
            </a:r>
            <a:r>
              <a:rPr lang="en-US" altLang="en-US" dirty="0" err="1">
                <a:ea typeface="ＭＳ Ｐゴシック" panose="020B0600070205080204" pitchFamily="34" charset="-128"/>
              </a:rPr>
              <a:t>freshperson</a:t>
            </a:r>
            <a:r>
              <a:rPr lang="en-US" altLang="en-US" dirty="0">
                <a:ea typeface="ＭＳ Ｐゴシック" panose="020B0600070205080204" pitchFamily="34" charset="-128"/>
              </a:rPr>
              <a:t> vs. frosh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handicapped space vs. disabled parking space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juvenile vs youthful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9A9E6D09-B918-C449-8E13-39F7FEEB91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67DACBC2-2197-8747-8F98-C6091C9AB2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Bad: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All executives</a:t>
            </a:r>
            <a:r>
              <a:rPr lang="en-US" altLang="en-US" sz="2400" dirty="0">
                <a:ea typeface="ＭＳ Ｐゴシック" panose="020B0600070205080204" pitchFamily="34" charset="-128"/>
              </a:rPr>
              <a:t>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 wives are invited to the picnic.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Good: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All executives</a:t>
            </a:r>
            <a:r>
              <a:rPr lang="en-US" altLang="en-US" sz="2400" dirty="0">
                <a:ea typeface="ＭＳ Ｐゴシック" panose="020B0600070205080204" pitchFamily="34" charset="-128"/>
              </a:rPr>
              <a:t>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 spouses are invited to the picnic.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Also good: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All executives</a:t>
            </a:r>
            <a:r>
              <a:rPr lang="en-US" altLang="en-US" sz="2400" dirty="0">
                <a:ea typeface="ＭＳ Ｐゴシック" panose="020B0600070205080204" pitchFamily="34" charset="-128"/>
              </a:rPr>
              <a:t>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 partners are invited to the picnic.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Note: changes content from original statement.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Best (if possible):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All executives are invited to bring a guest.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But, an even more significant content change.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A4CDFA4A-F6CF-C741-BCCF-177DC0CC4F3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032B5AF8-AF61-C54B-830F-056FE3628A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He, she, he or she, he/she, and they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Be gender neutral when appropriate.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Many grammar experts insist that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they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should not reference a singular subject.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But this is changing.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The Chicago Manual of Style and the Associated Press allow the singular “they”.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This class allows the singular “they” as well.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237DF7FD-D120-C34D-A0DC-5EE1DA7542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Awkward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CB9A378C-E6FF-CE42-8043-91FC93AD69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Catch-all term for anything that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unclear or hard to follow.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Circle/underline and mark: </a:t>
            </a:r>
            <a:r>
              <a:rPr lang="en-US" altLang="en-US" b="1">
                <a:ea typeface="ＭＳ Ｐゴシック" panose="020B0600070205080204" pitchFamily="34" charset="-128"/>
              </a:rPr>
              <a:t>awk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AE0D571-D303-B24F-8C5B-DC543859611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Focus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9D0FD2D-FD72-9C42-BD8B-FA98C4CB18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the thesis clear?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Does the author drift off topic?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CD6D45A-51F1-2C4D-B489-D1176513C1B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Organization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9DFCD762-3E2E-7942-96CA-2544916FFA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Are ideas presented in an intuitive order?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each idea clearly recognizable?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Would headings be useful?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6438935-5CB5-294B-BF78-F8164DA782D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Content 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D7C5DD1-A386-7541-A4AB-7BBD7BDA18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Are ideas properly developed?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Does the author's outside support make his/her case?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Are any important points missing?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00EA0FF7-46E3-DC4E-BC81-025BB2D517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Style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A454D5A5-A50A-AF45-82DF-151F6AB545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the voice appropriate to the material?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 the intended audience?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the writing clear? 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the writing engaging?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B983CAB-723A-D344-84EC-E6F17CA26E3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Citation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BA4CA239-9414-B248-AC11-5C790137B3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Are all quotations accurate to the word?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 they require brackets or ellipses? 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Are all quotations cited?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 all source material been cited?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4E26BB5A-5059-9B46-AB61-B674DDEB19E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effectLst/>
                <a:ea typeface="ＭＳ Ｐゴシック" panose="020B0600070205080204" pitchFamily="34" charset="-128"/>
              </a:rPr>
              <a:t>Revision notation: Abbreviations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F441037C-9232-0F42-809A-32B21E81D0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Are all abbreviations clear and consistent? 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Circle and mark: </a:t>
            </a:r>
            <a:r>
              <a:rPr lang="en-US" altLang="en-US" b="1">
                <a:ea typeface="ＭＳ Ｐゴシック" panose="020B0600070205080204" pitchFamily="34" charset="-128"/>
              </a:rPr>
              <a:t>abbr</a:t>
            </a:r>
          </a:p>
          <a:p>
            <a:pPr eaLnBrk="1" hangingPunct="1"/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Example: "... from Dec. 10th through January 15th..."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81EF4627-FF39-334F-8A93-B90379BBE5A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Agreement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A7C63EA2-9D5D-F04C-A746-569F25B8E1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Is there proper agreement between subject/verb, pronoun/reference, and so on? 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 Circle each and mark: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agr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Example: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“The slaughter of pandas for their pelts have caused the panda population to decline drastically.”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(should be “has”)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diting_notes" id="{15D56F7E-5896-954E-B0CA-CE79579366CC}" vid="{68E034C4-A817-6344-BADF-A0DBC0DE0A1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851</Words>
  <Application>Microsoft Macintosh PowerPoint</Application>
  <PresentationFormat>On-screen Show (4:3)</PresentationFormat>
  <Paragraphs>182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Ｐゴシック</vt:lpstr>
      <vt:lpstr>Arial</vt:lpstr>
      <vt:lpstr>Garamond</vt:lpstr>
      <vt:lpstr>Gill Sans MT</vt:lpstr>
      <vt:lpstr>Verdana</vt:lpstr>
      <vt:lpstr>Wingdings</vt:lpstr>
      <vt:lpstr>Wingdings 2</vt:lpstr>
      <vt:lpstr>Solstice</vt:lpstr>
      <vt:lpstr>Editing</vt:lpstr>
      <vt:lpstr> Global Revisions to Watch For</vt:lpstr>
      <vt:lpstr>Focus</vt:lpstr>
      <vt:lpstr>Organization</vt:lpstr>
      <vt:lpstr>Content </vt:lpstr>
      <vt:lpstr>Style</vt:lpstr>
      <vt:lpstr>Citation</vt:lpstr>
      <vt:lpstr>Revision notation: Abbreviations</vt:lpstr>
      <vt:lpstr>Agreement</vt:lpstr>
      <vt:lpstr>PowerPoint Presentation</vt:lpstr>
      <vt:lpstr>PowerPoint Presentation</vt:lpstr>
      <vt:lpstr>PowerPoint Presentation</vt:lpstr>
      <vt:lpstr>Run-on sentences</vt:lpstr>
      <vt:lpstr>PowerPoint Presentation</vt:lpstr>
      <vt:lpstr>PowerPoint Presentation</vt:lpstr>
      <vt:lpstr>Capital/lower case letters</vt:lpstr>
      <vt:lpstr>Sentence fragments </vt:lpstr>
      <vt:lpstr>Style-specific exceptions</vt:lpstr>
      <vt:lpstr>Italics / Underlining</vt:lpstr>
      <vt:lpstr>PowerPoint Presentation</vt:lpstr>
      <vt:lpstr>Numbers</vt:lpstr>
      <vt:lpstr>PowerPoint Presentation</vt:lpstr>
      <vt:lpstr>Passive Voice</vt:lpstr>
      <vt:lpstr>Spelling Errors</vt:lpstr>
      <vt:lpstr>Inappropriate word choice</vt:lpstr>
      <vt:lpstr>PowerPoint Presentation</vt:lpstr>
      <vt:lpstr>PowerPoint Presentation</vt:lpstr>
      <vt:lpstr>Awkward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</dc:title>
  <dc:creator>Microsoft Office User</dc:creator>
  <cp:lastModifiedBy>Microsoft Office User</cp:lastModifiedBy>
  <cp:revision>5</cp:revision>
  <dcterms:created xsi:type="dcterms:W3CDTF">2019-04-04T18:04:18Z</dcterms:created>
  <dcterms:modified xsi:type="dcterms:W3CDTF">2019-04-04T18:29:59Z</dcterms:modified>
</cp:coreProperties>
</file>